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257" r:id="rId2"/>
    <p:sldId id="261" r:id="rId3"/>
    <p:sldId id="284" r:id="rId4"/>
    <p:sldId id="286" r:id="rId5"/>
    <p:sldId id="276" r:id="rId6"/>
    <p:sldId id="268" r:id="rId7"/>
    <p:sldId id="275" r:id="rId8"/>
    <p:sldId id="265" r:id="rId9"/>
    <p:sldId id="278" r:id="rId10"/>
    <p:sldId id="279" r:id="rId11"/>
    <p:sldId id="287" r:id="rId12"/>
    <p:sldId id="283" r:id="rId13"/>
    <p:sldId id="290" r:id="rId14"/>
    <p:sldId id="291" r:id="rId15"/>
    <p:sldId id="289" r:id="rId16"/>
    <p:sldId id="264" r:id="rId17"/>
    <p:sldId id="288" r:id="rId18"/>
    <p:sldId id="267" r:id="rId19"/>
    <p:sldId id="266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C49DD6"/>
    <a:srgbClr val="FFE766"/>
    <a:srgbClr val="69D8AD"/>
    <a:srgbClr val="19FFB2"/>
    <a:srgbClr val="66FFCC"/>
    <a:srgbClr val="860000"/>
    <a:srgbClr val="500000"/>
    <a:srgbClr val="165069"/>
    <a:srgbClr val="B06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673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gif>
</file>

<file path=ppt/media/image25.PNG>
</file>

<file path=ppt/media/image26.jp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53972-4733-434C-97A6-4356668FB7EE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3E2B5-20F1-49B3-8D50-CB4CF0E5C1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92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C4B50EEE-4E64-45FE-8D6A-A58B30253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554307" y="477077"/>
            <a:ext cx="3334522" cy="63809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3888829" y="477077"/>
            <a:ext cx="28800" cy="638092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이등변 삼각형 10"/>
          <p:cNvSpPr/>
          <p:nvPr userDrawn="1"/>
        </p:nvSpPr>
        <p:spPr>
          <a:xfrm>
            <a:off x="3917629" y="477076"/>
            <a:ext cx="8274371" cy="6380923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이등변 삼각형 11"/>
          <p:cNvSpPr/>
          <p:nvPr userDrawn="1"/>
        </p:nvSpPr>
        <p:spPr>
          <a:xfrm rot="16200000">
            <a:off x="7415271" y="2081268"/>
            <a:ext cx="4158866" cy="539459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EA7D4696-B642-4C39-A15C-1664707E0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61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 flipV="1">
            <a:off x="8978747" y="6367566"/>
            <a:ext cx="3213253" cy="288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554306" y="477077"/>
            <a:ext cx="8424441" cy="5923723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/>
          <p:cNvSpPr/>
          <p:nvPr userDrawn="1"/>
        </p:nvSpPr>
        <p:spPr>
          <a:xfrm>
            <a:off x="4252511" y="1"/>
            <a:ext cx="7939489" cy="6858000"/>
          </a:xfrm>
          <a:prstGeom prst="triangle">
            <a:avLst>
              <a:gd name="adj" fmla="val 100000"/>
            </a:avLst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 userDrawn="1"/>
        </p:nvSpPr>
        <p:spPr>
          <a:xfrm>
            <a:off x="8978747" y="477075"/>
            <a:ext cx="3213253" cy="5890490"/>
          </a:xfrm>
          <a:custGeom>
            <a:avLst/>
            <a:gdLst>
              <a:gd name="connsiteX0" fmla="*/ 0 w 3213253"/>
              <a:gd name="connsiteY0" fmla="*/ 0 h 5890490"/>
              <a:gd name="connsiteX1" fmla="*/ 3213253 w 3213253"/>
              <a:gd name="connsiteY1" fmla="*/ 2056803 h 5890490"/>
              <a:gd name="connsiteX2" fmla="*/ 3213253 w 3213253"/>
              <a:gd name="connsiteY2" fmla="*/ 5890490 h 5890490"/>
              <a:gd name="connsiteX3" fmla="*/ 0 w 3213253"/>
              <a:gd name="connsiteY3" fmla="*/ 5890490 h 5890490"/>
              <a:gd name="connsiteX4" fmla="*/ 0 w 3213253"/>
              <a:gd name="connsiteY4" fmla="*/ 2056803 h 5890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13253" h="5890490">
                <a:moveTo>
                  <a:pt x="0" y="0"/>
                </a:moveTo>
                <a:lnTo>
                  <a:pt x="3213253" y="2056803"/>
                </a:lnTo>
                <a:lnTo>
                  <a:pt x="3213253" y="5890490"/>
                </a:lnTo>
                <a:lnTo>
                  <a:pt x="0" y="5890490"/>
                </a:lnTo>
                <a:lnTo>
                  <a:pt x="0" y="20568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5018747" y="1102848"/>
            <a:ext cx="3960000" cy="38474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1FC8D8B-A5C9-4B34-A67B-06537588EA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79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6649200"/>
            <a:ext cx="12192000" cy="2088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AFB59304-70C6-42D2-AF35-A8B726CD5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577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_principa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 userDrawn="1"/>
        </p:nvSpPr>
        <p:spPr>
          <a:xfrm>
            <a:off x="208006" y="210065"/>
            <a:ext cx="11775988" cy="6437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090AA129-1AAB-4468-AA0D-3E91380A9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90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6CF36211-5F73-42AB-BD4F-8CD64AF80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as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1" y="0"/>
            <a:ext cx="12192000" cy="6857999"/>
          </a:xfrm>
          <a:prstGeom prst="triangle">
            <a:avLst>
              <a:gd name="adj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/>
          <p:cNvSpPr/>
          <p:nvPr userDrawn="1"/>
        </p:nvSpPr>
        <p:spPr>
          <a:xfrm rot="16200000">
            <a:off x="6413781" y="1079777"/>
            <a:ext cx="4158866" cy="7397577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25000">
                <a:schemeClr val="tx1">
                  <a:alpha val="3400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726D2835-D3AD-434A-B751-7A5A11170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344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5D0F3BBA-0D9A-4D4D-9A2B-80309A3B8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386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46E2-3B22-46D3-B3EA-CC159BA32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37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3" r:id="rId5"/>
    <p:sldLayoutId id="2147483651" r:id="rId6"/>
    <p:sldLayoutId id="2147483655" r:id="rId7"/>
    <p:sldLayoutId id="2147483656" r:id="rId8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nven.co.kr/webzine/news/?news=194223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23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83911" y="964904"/>
            <a:ext cx="3273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Horror</a:t>
            </a:r>
            <a:r>
              <a:rPr lang="ko-KR" altLang="en-US" sz="48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 </a:t>
            </a:r>
            <a:r>
              <a:rPr lang="en-US" altLang="ko-KR" sz="480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+mj-lt"/>
                <a:ea typeface="나눔바른고딕 Light" panose="020B0603020101020101" pitchFamily="50" charset="-127"/>
              </a:rPr>
              <a:t>Maze</a:t>
            </a:r>
            <a:endParaRPr lang="en-US" altLang="ko-KR" sz="80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+mj-lt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2519" y="4524503"/>
            <a:ext cx="301633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83090" y="545528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2014182025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여도현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79131" y="578563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2015184003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강아영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60745" y="6116000"/>
            <a:ext cx="223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2016184016 </a:t>
            </a:r>
            <a:r>
              <a:rPr lang="ko-KR" altLang="en-US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UltraLight" panose="020B0603020101020101" pitchFamily="50" charset="-127"/>
              </a:rPr>
              <a:t>박  연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325340" y="5455280"/>
            <a:ext cx="866660" cy="0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2026745" y="473724"/>
            <a:ext cx="0" cy="5618375"/>
          </a:xfrm>
          <a:prstGeom prst="line">
            <a:avLst/>
          </a:prstGeom>
          <a:ln w="3175">
            <a:solidFill>
              <a:schemeClr val="bg1">
                <a:alpha val="5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368FCE-39DC-4EED-A35D-AA010DF642F4}"/>
              </a:ext>
            </a:extLst>
          </p:cNvPr>
          <p:cNvSpPr/>
          <p:nvPr/>
        </p:nvSpPr>
        <p:spPr>
          <a:xfrm>
            <a:off x="1005178" y="5083948"/>
            <a:ext cx="2368269" cy="123443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923C25-F620-4B53-86AC-8B61ADD70D19}"/>
              </a:ext>
            </a:extLst>
          </p:cNvPr>
          <p:cNvCxnSpPr>
            <a:cxnSpLocks/>
          </p:cNvCxnSpPr>
          <p:nvPr/>
        </p:nvCxnSpPr>
        <p:spPr>
          <a:xfrm>
            <a:off x="996696" y="5455280"/>
            <a:ext cx="23767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8225CF-3C75-47F0-81BA-5374448934E3}"/>
              </a:ext>
            </a:extLst>
          </p:cNvPr>
          <p:cNvSpPr txBox="1"/>
          <p:nvPr/>
        </p:nvSpPr>
        <p:spPr>
          <a:xfrm>
            <a:off x="1526361" y="5085948"/>
            <a:ext cx="1773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M" panose="02020600000000000000" pitchFamily="18" charset="-127"/>
                <a:ea typeface="a영고딕M" panose="02020600000000000000" pitchFamily="18" charset="-127"/>
              </a:rPr>
              <a:t>교수님 서명</a:t>
            </a:r>
          </a:p>
        </p:txBody>
      </p:sp>
    </p:spTree>
    <p:extLst>
      <p:ext uri="{BB962C8B-B14F-4D97-AF65-F5344CB8AC3E}">
        <p14:creationId xmlns:p14="http://schemas.microsoft.com/office/powerpoint/2010/main" val="268603334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59A841-0FB7-4616-A77C-453800BE6E71}"/>
              </a:ext>
            </a:extLst>
          </p:cNvPr>
          <p:cNvSpPr txBox="1"/>
          <p:nvPr/>
        </p:nvSpPr>
        <p:spPr>
          <a:xfrm>
            <a:off x="9689845" y="1323158"/>
            <a:ext cx="208589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defRPr>
            </a:lvl1pPr>
          </a:lstStyle>
          <a:p>
            <a:pPr algn="r"/>
            <a:r>
              <a:rPr lang="ko-KR" altLang="en-US" sz="11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API 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연동</a:t>
            </a:r>
            <a:r>
              <a:rPr lang="en-US" altLang="ko-KR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&amp;</a:t>
            </a:r>
            <a:r>
              <a:rPr lang="ko-KR" altLang="en-US" sz="11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피드백</a:t>
            </a:r>
          </a:p>
          <a:p>
            <a:pPr algn="r"/>
            <a:endParaRPr lang="ko-KR" altLang="en-US" sz="11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1938098" y="1628301"/>
            <a:ext cx="791307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- </a:t>
            </a:r>
            <a:r>
              <a:rPr lang="ko-KR" altLang="en-US" sz="28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 기능 연동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.NET Framework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통해서 투표 사이트를 파싱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파싱 함수를 단축키에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지정하여 게임 플레이 중에 특정키를 누르면 투표가 시작될 수 있게 하여 시청자의 채팅정보를 수집하여 투표결과를 채팅창에 표시하고 결과에 대한 값을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chat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통해 수집해 게임 내에 반영한다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ABFC3B-3128-4CF6-9814-751D467A5728}"/>
              </a:ext>
            </a:extLst>
          </p:cNvPr>
          <p:cNvSpPr txBox="1"/>
          <p:nvPr/>
        </p:nvSpPr>
        <p:spPr>
          <a:xfrm>
            <a:off x="1938098" y="3892056"/>
            <a:ext cx="775174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데이터 반영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1.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WebBluetooth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API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를 이용하여 심박수 데이터를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CSV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저장한 후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으로 읽어온다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2. </a:t>
            </a:r>
            <a:r>
              <a:rPr lang="en-US" altLang="ko-KR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Miband_js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라는 미밴드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SDK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로 심박수 데이터를 바로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C#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클래스에서 사용하게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코드를 수정한다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45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36746F64-6E39-4431-BF54-60D7DFC27F9D}"/>
              </a:ext>
            </a:extLst>
          </p:cNvPr>
          <p:cNvSpPr/>
          <p:nvPr/>
        </p:nvSpPr>
        <p:spPr>
          <a:xfrm>
            <a:off x="5490255" y="1735148"/>
            <a:ext cx="6512461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636654F-3625-4904-969B-244F13401CDF}"/>
              </a:ext>
            </a:extLst>
          </p:cNvPr>
          <p:cNvSpPr/>
          <p:nvPr/>
        </p:nvSpPr>
        <p:spPr>
          <a:xfrm>
            <a:off x="1060299" y="1735148"/>
            <a:ext cx="4236064" cy="4301486"/>
          </a:xfrm>
          <a:prstGeom prst="roundRect">
            <a:avLst>
              <a:gd name="adj" fmla="val 9214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8582861" y="555721"/>
            <a:ext cx="3137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타게임과의 비교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35" y="1552003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C4D4657-9E00-4F5D-A64A-EE6E0E0024C5}"/>
              </a:ext>
            </a:extLst>
          </p:cNvPr>
          <p:cNvSpPr txBox="1"/>
          <p:nvPr/>
        </p:nvSpPr>
        <p:spPr>
          <a:xfrm>
            <a:off x="5665462" y="1692054"/>
            <a:ext cx="607676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우리 게임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1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심박수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스릴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몰입도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높아 시청자들을 사로잡기에 적합하다</a:t>
            </a: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투표 기능으로 시청자들의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참여도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조작법과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UI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가 간단하다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 장벽이 낮다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로그라이크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형식으로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매번 다른 플레이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다른 상황이 연출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다양한 재미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DD763-305D-4EF4-A5FC-ABE6BC00A554}"/>
              </a:ext>
            </a:extLst>
          </p:cNvPr>
          <p:cNvSpPr txBox="1"/>
          <p:nvPr/>
        </p:nvSpPr>
        <p:spPr>
          <a:xfrm>
            <a:off x="1138212" y="2004761"/>
            <a:ext cx="568422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타 게임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높은 순위에 있는 게임들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 :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ex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포트나이트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배틀그라운드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3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인칭 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+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무난한 플레이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속 시청자 참여가 없다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조작법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난이도가 어렵다 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진입장벽이 높다</a:t>
            </a:r>
            <a:endParaRPr lang="en-US" altLang="ko-KR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항상 플레이 </a:t>
            </a:r>
            <a:r>
              <a:rPr lang="ko-KR" altLang="en-US" sz="2000" dirty="0" err="1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맵이</a:t>
            </a:r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똑같다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528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61424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42807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683302" y="555721"/>
            <a:ext cx="5036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 세부화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90555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401721" y="555721"/>
            <a:ext cx="331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역할분담 및 일정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FFFAFD-E2AE-483C-8E0F-0751743EB18C}"/>
              </a:ext>
            </a:extLst>
          </p:cNvPr>
          <p:cNvSpPr/>
          <p:nvPr/>
        </p:nvSpPr>
        <p:spPr>
          <a:xfrm>
            <a:off x="3931654" y="6111305"/>
            <a:ext cx="337504" cy="314325"/>
          </a:xfrm>
          <a:prstGeom prst="rect">
            <a:avLst/>
          </a:prstGeom>
          <a:solidFill>
            <a:srgbClr val="69D8AD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9E408-17FD-4845-B571-7825721139E2}"/>
              </a:ext>
            </a:extLst>
          </p:cNvPr>
          <p:cNvSpPr txBox="1"/>
          <p:nvPr/>
        </p:nvSpPr>
        <p:spPr>
          <a:xfrm>
            <a:off x="4286233" y="6084631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DA3A02-1B28-4227-9360-E1A5806243A2}"/>
              </a:ext>
            </a:extLst>
          </p:cNvPr>
          <p:cNvSpPr/>
          <p:nvPr/>
        </p:nvSpPr>
        <p:spPr>
          <a:xfrm>
            <a:off x="4984346" y="6111078"/>
            <a:ext cx="337504" cy="314325"/>
          </a:xfrm>
          <a:prstGeom prst="rect">
            <a:avLst/>
          </a:prstGeom>
          <a:solidFill>
            <a:srgbClr val="FFE76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7831D-1F72-4511-A10B-6E2FCF38DFC9}"/>
              </a:ext>
            </a:extLst>
          </p:cNvPr>
          <p:cNvSpPr txBox="1"/>
          <p:nvPr/>
        </p:nvSpPr>
        <p:spPr>
          <a:xfrm>
            <a:off x="5338925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여도현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0689413-FB50-42FD-AEAE-C38003E5DDA9}"/>
              </a:ext>
            </a:extLst>
          </p:cNvPr>
          <p:cNvSpPr/>
          <p:nvPr/>
        </p:nvSpPr>
        <p:spPr>
          <a:xfrm>
            <a:off x="6467847" y="6112369"/>
            <a:ext cx="337504" cy="314325"/>
          </a:xfrm>
          <a:prstGeom prst="rect">
            <a:avLst/>
          </a:prstGeom>
          <a:solidFill>
            <a:srgbClr val="C49DD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8FBC36C-2C19-4C18-83D6-40AE144E7687}"/>
              </a:ext>
            </a:extLst>
          </p:cNvPr>
          <p:cNvSpPr txBox="1"/>
          <p:nvPr/>
        </p:nvSpPr>
        <p:spPr>
          <a:xfrm>
            <a:off x="6822426" y="6085695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강아영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5705ADA-6951-4A18-A141-045BBF182A51}"/>
              </a:ext>
            </a:extLst>
          </p:cNvPr>
          <p:cNvSpPr/>
          <p:nvPr/>
        </p:nvSpPr>
        <p:spPr>
          <a:xfrm>
            <a:off x="7983129" y="6111078"/>
            <a:ext cx="337504" cy="314325"/>
          </a:xfrm>
          <a:prstGeom prst="rect">
            <a:avLst/>
          </a:prstGeom>
          <a:solidFill>
            <a:srgbClr val="40404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839BE1-FC92-4E6A-AA1F-788B4CD20FE9}"/>
              </a:ext>
            </a:extLst>
          </p:cNvPr>
          <p:cNvSpPr txBox="1"/>
          <p:nvPr/>
        </p:nvSpPr>
        <p:spPr>
          <a:xfrm>
            <a:off x="8337708" y="6084404"/>
            <a:ext cx="1362075" cy="3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 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921252D-AD70-4E62-AA17-60486EB24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288" y="1208694"/>
            <a:ext cx="10232135" cy="478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1914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10" y="3065778"/>
            <a:ext cx="11779779" cy="1200329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110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defRPr>
            </a:lvl1pPr>
          </a:lstStyle>
          <a:p>
            <a:pPr algn="ctr"/>
            <a:r>
              <a:rPr lang="ko-KR" altLang="en-US" sz="7200" spc="-15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+mj-lt"/>
                <a:ea typeface="나눔바른고딕 Light" panose="020B0603020101020101" pitchFamily="50" charset="-127"/>
              </a:rPr>
              <a:t>감사합니다</a:t>
            </a:r>
            <a:endParaRPr lang="en-US" altLang="ko-KR" sz="7200" spc="-15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+mj-lt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825620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66866" y="555721"/>
            <a:ext cx="1853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참고자료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747B492-44E8-4827-80E9-7CFFCDA8540E}"/>
              </a:ext>
            </a:extLst>
          </p:cNvPr>
          <p:cNvSpPr txBox="1"/>
          <p:nvPr/>
        </p:nvSpPr>
        <p:spPr>
          <a:xfrm>
            <a:off x="1882066" y="2061341"/>
            <a:ext cx="822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보는 게임으로의 전환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http://www.inven.co.kr/webzine/news/?news=194223</a:t>
            </a:r>
            <a:endParaRPr lang="en-US" altLang="ko-KR" dirty="0"/>
          </a:p>
          <a:p>
            <a:r>
              <a:rPr lang="ko-KR" altLang="en-US" dirty="0"/>
              <a:t>미밴드 </a:t>
            </a:r>
            <a:r>
              <a:rPr lang="en-US" altLang="ko-KR" dirty="0"/>
              <a:t>SDK - https://github.com/MrARC/MiBand-2-HR-Collector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429880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864972" y="2531300"/>
            <a:ext cx="6555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OF</a:t>
            </a:r>
            <a:r>
              <a:rPr lang="ko-KR" altLang="en-US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en-US" altLang="ko-KR" sz="32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DEATH</a:t>
            </a:r>
            <a:endParaRPr lang="ko-KR" altLang="en-US" sz="3200" dirty="0">
              <a:ln>
                <a:solidFill>
                  <a:srgbClr val="9A0000">
                    <a:alpha val="25000"/>
                  </a:srgbClr>
                </a:solidFill>
              </a:ln>
              <a:solidFill>
                <a:srgbClr val="9A0000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973" y="3042946"/>
            <a:ext cx="2159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명사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)</a:t>
            </a:r>
            <a:r>
              <a:rPr lang="en-US" altLang="ko-KR" sz="1600" dirty="0" err="1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Labylinth</a:t>
            </a:r>
            <a:r>
              <a:rPr lang="en-US" altLang="ko-KR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: </a:t>
            </a:r>
            <a:r>
              <a:rPr lang="ko-KR" altLang="en-US" sz="16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미궁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09360" y="555721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 소개 및 특징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1960331" y="4752550"/>
            <a:ext cx="1337226" cy="954108"/>
            <a:chOff x="2062080" y="5172896"/>
            <a:chExt cx="1337226" cy="954108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480673"/>
              <a:ext cx="13372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랜덤으로 배치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5857" y="5172896"/>
              <a:ext cx="1024639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813257" y="4752550"/>
            <a:ext cx="1723549" cy="966976"/>
            <a:chOff x="1959649" y="5172896"/>
            <a:chExt cx="1723549" cy="966976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17235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연동하여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43414" y="5172896"/>
              <a:ext cx="106952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871046" y="4731151"/>
            <a:ext cx="2135521" cy="975507"/>
            <a:chOff x="2062080" y="5151497"/>
            <a:chExt cx="2135521" cy="975507"/>
          </a:xfrm>
        </p:grpSpPr>
        <p:sp>
          <p:nvSpPr>
            <p:cNvPr id="38" name="TextBox 37"/>
            <p:cNvSpPr txBox="1"/>
            <p:nvPr/>
          </p:nvSpPr>
          <p:spPr>
            <a:xfrm>
              <a:off x="2062080" y="5480673"/>
              <a:ext cx="21355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12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12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12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7189" y="5151497"/>
              <a:ext cx="1245854" cy="307777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918" y="4055013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9572" y="4885040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87404" y="4129397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9161045" y="4339316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9159260" y="4414731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04" y="4176944"/>
            <a:ext cx="3030094" cy="159079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9C1641-FA06-472A-B684-5C0A7EDA2051}"/>
              </a:ext>
            </a:extLst>
          </p:cNvPr>
          <p:cNvSpPr txBox="1"/>
          <p:nvPr/>
        </p:nvSpPr>
        <p:spPr>
          <a:xfrm>
            <a:off x="6786782" y="1559906"/>
            <a:ext cx="4056106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2" name="왼쪽 대괄호 41">
            <a:extLst>
              <a:ext uri="{FF2B5EF4-FFF2-40B4-BE49-F238E27FC236}">
                <a16:creationId xmlns:a16="http://schemas.microsoft.com/office/drawing/2014/main" id="{487B613A-437C-4C42-8B61-5CBE20B90A21}"/>
              </a:ext>
            </a:extLst>
          </p:cNvPr>
          <p:cNvSpPr/>
          <p:nvPr/>
        </p:nvSpPr>
        <p:spPr>
          <a:xfrm flipH="1">
            <a:off x="10791748" y="1489985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43" name="왼쪽 대괄호 42">
            <a:extLst>
              <a:ext uri="{FF2B5EF4-FFF2-40B4-BE49-F238E27FC236}">
                <a16:creationId xmlns:a16="http://schemas.microsoft.com/office/drawing/2014/main" id="{69FC465E-47A7-434B-98BA-F39B43128E12}"/>
              </a:ext>
            </a:extLst>
          </p:cNvPr>
          <p:cNvSpPr/>
          <p:nvPr/>
        </p:nvSpPr>
        <p:spPr>
          <a:xfrm rot="10800000" flipH="1">
            <a:off x="6384569" y="1445263"/>
            <a:ext cx="195570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4665028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2527" y="555721"/>
            <a:ext cx="2247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게임플레이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652" y="3074235"/>
            <a:ext cx="5921034" cy="333058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856" y="2936790"/>
            <a:ext cx="3007560" cy="91365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8301" y="491483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8636" y="4814780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1878" y="4807853"/>
            <a:ext cx="247650" cy="314325"/>
          </a:xfrm>
          <a:prstGeom prst="rect">
            <a:avLst/>
          </a:prstGeom>
        </p:spPr>
      </p:pic>
      <p:sp>
        <p:nvSpPr>
          <p:cNvPr id="26" name="설명선: 굽은 선(테두리 및 강조선) 25">
            <a:extLst>
              <a:ext uri="{FF2B5EF4-FFF2-40B4-BE49-F238E27FC236}">
                <a16:creationId xmlns:a16="http://schemas.microsoft.com/office/drawing/2014/main" id="{A2F0A451-A9D4-43E8-82F6-DA22EDED8CC8}"/>
              </a:ext>
            </a:extLst>
          </p:cNvPr>
          <p:cNvSpPr/>
          <p:nvPr/>
        </p:nvSpPr>
        <p:spPr>
          <a:xfrm rot="5400000">
            <a:off x="1517898" y="3866330"/>
            <a:ext cx="839018" cy="1619888"/>
          </a:xfrm>
          <a:prstGeom prst="accentBorderCallout2">
            <a:avLst>
              <a:gd name="adj1" fmla="val 60326"/>
              <a:gd name="adj2" fmla="val -8550"/>
              <a:gd name="adj3" fmla="val 57046"/>
              <a:gd name="adj4" fmla="val -28259"/>
              <a:gd name="adj5" fmla="val -1894"/>
              <a:gd name="adj6" fmla="val -7699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FE65A4-E9D0-480C-B0E5-A5D87D79F59B}"/>
              </a:ext>
            </a:extLst>
          </p:cNvPr>
          <p:cNvSpPr txBox="1"/>
          <p:nvPr/>
        </p:nvSpPr>
        <p:spPr>
          <a:xfrm>
            <a:off x="825162" y="4396008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심장박동수를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1" name="설명선: 굽은 선(테두리 및 강조선) 60">
            <a:extLst>
              <a:ext uri="{FF2B5EF4-FFF2-40B4-BE49-F238E27FC236}">
                <a16:creationId xmlns:a16="http://schemas.microsoft.com/office/drawing/2014/main" id="{3D76B857-E21E-4EA2-B8D2-4E9D756757C4}"/>
              </a:ext>
            </a:extLst>
          </p:cNvPr>
          <p:cNvSpPr/>
          <p:nvPr/>
        </p:nvSpPr>
        <p:spPr>
          <a:xfrm rot="5400000">
            <a:off x="9880313" y="2891904"/>
            <a:ext cx="756751" cy="1760178"/>
          </a:xfrm>
          <a:prstGeom prst="accentBorderCallout2">
            <a:avLst>
              <a:gd name="adj1" fmla="val 48221"/>
              <a:gd name="adj2" fmla="val -9334"/>
              <a:gd name="adj3" fmla="val 57046"/>
              <a:gd name="adj4" fmla="val -28259"/>
              <a:gd name="adj5" fmla="val 114614"/>
              <a:gd name="adj6" fmla="val -26046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EA91045-2BFB-4417-A90A-496FE45ED2A6}"/>
              </a:ext>
            </a:extLst>
          </p:cNvPr>
          <p:cNvSpPr txBox="1"/>
          <p:nvPr/>
        </p:nvSpPr>
        <p:spPr>
          <a:xfrm>
            <a:off x="9146443" y="3510383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소지한 아이템을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보여주는 인벤토리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2" name="설명선: 굽은 선(테두리 및 강조선) 71">
            <a:extLst>
              <a:ext uri="{FF2B5EF4-FFF2-40B4-BE49-F238E27FC236}">
                <a16:creationId xmlns:a16="http://schemas.microsoft.com/office/drawing/2014/main" id="{0676BC1E-747D-4DD2-B49A-03B0E5A07ED6}"/>
              </a:ext>
            </a:extLst>
          </p:cNvPr>
          <p:cNvSpPr/>
          <p:nvPr/>
        </p:nvSpPr>
        <p:spPr>
          <a:xfrm rot="5400000">
            <a:off x="5480555" y="4490429"/>
            <a:ext cx="797149" cy="1760178"/>
          </a:xfrm>
          <a:prstGeom prst="accentBorderCallout2">
            <a:avLst>
              <a:gd name="adj1" fmla="val 60326"/>
              <a:gd name="adj2" fmla="val -8550"/>
              <a:gd name="adj3" fmla="val 56542"/>
              <a:gd name="adj4" fmla="val -37168"/>
              <a:gd name="adj5" fmla="val -25599"/>
              <a:gd name="adj6" fmla="val -53393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1DBFF9-ACC0-4290-832B-1B5297B6664D}"/>
              </a:ext>
            </a:extLst>
          </p:cNvPr>
          <p:cNvSpPr txBox="1"/>
          <p:nvPr/>
        </p:nvSpPr>
        <p:spPr>
          <a:xfrm>
            <a:off x="4766884" y="5125337"/>
            <a:ext cx="22244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상호작용 가능한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오브젝트 표시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5379868" y="1586180"/>
            <a:ext cx="6116715" cy="102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24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24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ts val="2500"/>
              </a:lnSpc>
            </a:pP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93809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554306" y="2180443"/>
            <a:ext cx="8424441" cy="3479266"/>
            <a:chOff x="554306" y="1490676"/>
            <a:chExt cx="8424441" cy="3479266"/>
          </a:xfrm>
        </p:grpSpPr>
        <p:sp>
          <p:nvSpPr>
            <p:cNvPr id="11" name="TextBox 10"/>
            <p:cNvSpPr txBox="1"/>
            <p:nvPr/>
          </p:nvSpPr>
          <p:spPr>
            <a:xfrm>
              <a:off x="2820352" y="1490676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CH1. </a:t>
              </a:r>
              <a:r>
                <a:rPr lang="ko-KR" altLang="en-US" sz="2800" b="1" dirty="0">
                  <a:ln>
                    <a:solidFill>
                      <a:schemeClr val="bg1">
                        <a:alpha val="25000"/>
                      </a:schemeClr>
                    </a:solidFill>
                  </a:ln>
                  <a:solidFill>
                    <a:schemeClr val="bg1"/>
                  </a:solidFill>
                  <a:latin typeface="a영고딕L" panose="02020600000000000000" pitchFamily="18" charset="-127"/>
                  <a:ea typeface="a영고딕L" panose="02020600000000000000" pitchFamily="18" charset="-127"/>
                  <a:cs typeface="Segoe UI" panose="020B0502040204020203" pitchFamily="34" charset="0"/>
                </a:rPr>
                <a:t>게임 플레이</a:t>
              </a:r>
              <a:endParaRPr lang="ko-KR" altLang="en-US" sz="26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554306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/>
            <p:cNvGrpSpPr/>
            <p:nvPr/>
          </p:nvGrpSpPr>
          <p:grpSpPr>
            <a:xfrm rot="10800000">
              <a:off x="7328947" y="1721509"/>
              <a:ext cx="1649800" cy="3248433"/>
              <a:chOff x="554306" y="2348817"/>
              <a:chExt cx="1649800" cy="3248433"/>
            </a:xfrm>
          </p:grpSpPr>
          <p:cxnSp>
            <p:nvCxnSpPr>
              <p:cNvPr id="18" name="직선 연결선 17"/>
              <p:cNvCxnSpPr/>
              <p:nvPr/>
            </p:nvCxnSpPr>
            <p:spPr>
              <a:xfrm>
                <a:off x="554306" y="3973033"/>
                <a:ext cx="11098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/>
              <p:cNvCxnSpPr/>
              <p:nvPr/>
            </p:nvCxnSpPr>
            <p:spPr>
              <a:xfrm>
                <a:off x="1664106" y="2348817"/>
                <a:ext cx="0" cy="3245076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>
                <a:off x="1664106" y="2348817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/>
              <p:cNvCxnSpPr/>
              <p:nvPr/>
            </p:nvCxnSpPr>
            <p:spPr>
              <a:xfrm>
                <a:off x="1664106" y="5597250"/>
                <a:ext cx="540000" cy="0"/>
              </a:xfrm>
              <a:prstGeom prst="line">
                <a:avLst/>
              </a:prstGeom>
              <a:ln w="9525">
                <a:solidFill>
                  <a:schemeClr val="bg1">
                    <a:alpha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" name="TextBox 25"/>
          <p:cNvSpPr txBox="1"/>
          <p:nvPr/>
        </p:nvSpPr>
        <p:spPr>
          <a:xfrm>
            <a:off x="931857" y="997901"/>
            <a:ext cx="3612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effectLst>
                  <a:outerShdw blurRad="25400" dist="25400" dir="2700000" algn="tl" rotWithShape="0">
                    <a:schemeClr val="bg2">
                      <a:lumMod val="50000"/>
                      <a:alpha val="75000"/>
                    </a:schemeClr>
                  </a:outerShdw>
                </a:effectLst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CONTENTS</a:t>
            </a:r>
            <a:endParaRPr lang="ko-KR" altLang="en-US" sz="3600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effectLst>
                <a:outerShdw blurRad="25400" dist="25400" dir="2700000" algn="tl" rotWithShape="0">
                  <a:schemeClr val="bg2">
                    <a:lumMod val="50000"/>
                    <a:alpha val="75000"/>
                  </a:schemeClr>
                </a:outerShdw>
              </a:effectLst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542D48-3DDD-4F66-A548-B591320E5A63}"/>
              </a:ext>
            </a:extLst>
          </p:cNvPr>
          <p:cNvSpPr txBox="1"/>
          <p:nvPr/>
        </p:nvSpPr>
        <p:spPr>
          <a:xfrm>
            <a:off x="2820352" y="2841238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CH2.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연구 목적</a:t>
            </a:r>
            <a:r>
              <a:rPr lang="en-US" altLang="ko-KR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 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E1A4C4B-63F0-49FD-8050-1D961EB2A272}"/>
              </a:ext>
            </a:extLst>
          </p:cNvPr>
          <p:cNvSpPr txBox="1"/>
          <p:nvPr/>
        </p:nvSpPr>
        <p:spPr>
          <a:xfrm>
            <a:off x="2820352" y="3502033"/>
            <a:ext cx="2803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CH3.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기술적 요소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4D18B8-813C-451B-8660-DD79A6D8BEC2}"/>
              </a:ext>
            </a:extLst>
          </p:cNvPr>
          <p:cNvSpPr txBox="1"/>
          <p:nvPr/>
        </p:nvSpPr>
        <p:spPr>
          <a:xfrm>
            <a:off x="2840967" y="4162828"/>
            <a:ext cx="3432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CH4.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타게임과의 비교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9FB42A-6EA7-46A3-8F74-4C42554F8060}"/>
              </a:ext>
            </a:extLst>
          </p:cNvPr>
          <p:cNvSpPr txBox="1"/>
          <p:nvPr/>
        </p:nvSpPr>
        <p:spPr>
          <a:xfrm>
            <a:off x="2840967" y="4823623"/>
            <a:ext cx="3539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CH5.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역할분담 및 일정</a:t>
            </a:r>
            <a:endParaRPr lang="ko-KR" altLang="en-US" sz="2600" b="1" dirty="0">
              <a:ln>
                <a:solidFill>
                  <a:schemeClr val="bg1">
                    <a:alpha val="25000"/>
                  </a:schemeClr>
                </a:solidFill>
              </a:ln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  <a:cs typeface="Segoe UI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A6FC10-0F81-46B5-84DD-6B5AFBFC5479}"/>
              </a:ext>
            </a:extLst>
          </p:cNvPr>
          <p:cNvSpPr txBox="1"/>
          <p:nvPr/>
        </p:nvSpPr>
        <p:spPr>
          <a:xfrm>
            <a:off x="2840967" y="5484418"/>
            <a:ext cx="24224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CH6. </a:t>
            </a:r>
            <a:r>
              <a:rPr lang="ko-KR" altLang="en-US" sz="2800" b="1" dirty="0">
                <a:ln>
                  <a:solidFill>
                    <a:schemeClr val="bg1">
                      <a:alpha val="25000"/>
                    </a:schemeClr>
                  </a:solidFill>
                </a:ln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  <a:cs typeface="Segoe UI" panose="020B0502040204020203" pitchFamily="34" charset="0"/>
              </a:rPr>
              <a:t>참고자료</a:t>
            </a:r>
          </a:p>
        </p:txBody>
      </p:sp>
    </p:spTree>
    <p:extLst>
      <p:ext uri="{BB962C8B-B14F-4D97-AF65-F5344CB8AC3E}">
        <p14:creationId xmlns:p14="http://schemas.microsoft.com/office/powerpoint/2010/main" val="159542397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2607789" y="858888"/>
            <a:ext cx="4750020" cy="1063002"/>
            <a:chOff x="2062080" y="4867045"/>
            <a:chExt cx="936370" cy="1063002"/>
          </a:xfrm>
        </p:grpSpPr>
        <p:sp>
          <p:nvSpPr>
            <p:cNvPr id="19" name="TextBox 18"/>
            <p:cNvSpPr txBox="1"/>
            <p:nvPr/>
          </p:nvSpPr>
          <p:spPr>
            <a:xfrm>
              <a:off x="2062080" y="5529937"/>
              <a:ext cx="9363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캐릭터의 시작위치 랜덤으로 배치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2080" y="4867045"/>
              <a:ext cx="472956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로그라이크</a:t>
              </a:r>
              <a:endPara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607787" y="2539503"/>
            <a:ext cx="8848343" cy="1134777"/>
            <a:chOff x="1912188" y="4758874"/>
            <a:chExt cx="8848343" cy="1134777"/>
          </a:xfrm>
        </p:grpSpPr>
        <p:sp>
          <p:nvSpPr>
            <p:cNvPr id="32" name="TextBox 31"/>
            <p:cNvSpPr txBox="1"/>
            <p:nvPr/>
          </p:nvSpPr>
          <p:spPr>
            <a:xfrm>
              <a:off x="1959649" y="5493541"/>
              <a:ext cx="88008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트위치의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투표 시스템을 연동하여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스트리머와의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상호작용을 극대화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12188" y="4758874"/>
              <a:ext cx="246253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트위치</a:t>
              </a:r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연동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607787" y="4418819"/>
            <a:ext cx="8895803" cy="1486052"/>
            <a:chOff x="2120109" y="4609724"/>
            <a:chExt cx="8895803" cy="1486052"/>
          </a:xfrm>
        </p:grpSpPr>
        <p:sp>
          <p:nvSpPr>
            <p:cNvPr id="38" name="TextBox 37"/>
            <p:cNvSpPr txBox="1"/>
            <p:nvPr/>
          </p:nvSpPr>
          <p:spPr>
            <a:xfrm>
              <a:off x="2120109" y="5387890"/>
              <a:ext cx="88958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l"/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플레이어의 심박수를 반영하여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게임내에서 방해요소로 작용</a:t>
              </a:r>
              <a:endPara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l"/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Ex) </a:t>
              </a:r>
              <a:r>
                <a:rPr lang="ko-KR" altLang="en-US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화면 울렁거림</a:t>
              </a:r>
              <a:r>
                <a:rPr lang="en-US" altLang="ko-KR" sz="2000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, </a:t>
              </a:r>
              <a:r>
                <a:rPr lang="ko-KR" altLang="en-US" sz="2000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느려짐</a:t>
              </a:r>
              <a:endPara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20109" y="4609724"/>
              <a:ext cx="2911374" cy="6463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600">
                  <a:ln>
                    <a:solidFill>
                      <a:schemeClr val="tx1">
                        <a:lumMod val="75000"/>
                        <a:lumOff val="25000"/>
                        <a:alpha val="25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defRPr>
              </a:lvl1pPr>
            </a:lstStyle>
            <a:p>
              <a:pPr algn="ctr"/>
              <a:r>
                <a:rPr lang="ko-KR" altLang="en-US" sz="3600" b="1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심박수 피드백</a:t>
              </a:r>
            </a:p>
          </p:txBody>
        </p:sp>
      </p:grpSp>
      <p:pic>
        <p:nvPicPr>
          <p:cNvPr id="13" name="그래픽 12" descr="반복">
            <a:extLst>
              <a:ext uri="{FF2B5EF4-FFF2-40B4-BE49-F238E27FC236}">
                <a16:creationId xmlns:a16="http://schemas.microsoft.com/office/drawing/2014/main" id="{6DB938A5-1ECA-4CE4-8908-1FC0289EC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9338" y="396029"/>
            <a:ext cx="1624381" cy="1624381"/>
          </a:xfrm>
          <a:prstGeom prst="rect">
            <a:avLst/>
          </a:prstGeom>
        </p:spPr>
      </p:pic>
      <p:pic>
        <p:nvPicPr>
          <p:cNvPr id="15" name="그래픽 14" descr="달리기">
            <a:extLst>
              <a:ext uri="{FF2B5EF4-FFF2-40B4-BE49-F238E27FC236}">
                <a16:creationId xmlns:a16="http://schemas.microsoft.com/office/drawing/2014/main" id="{CE8C7261-EAA9-41CB-BE96-000FF8A19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40992" y="1226056"/>
            <a:ext cx="914400" cy="914400"/>
          </a:xfrm>
          <a:prstGeom prst="rect">
            <a:avLst/>
          </a:prstGeom>
        </p:spPr>
      </p:pic>
      <p:pic>
        <p:nvPicPr>
          <p:cNvPr id="20" name="그래픽 19" descr="심장 박동">
            <a:extLst>
              <a:ext uri="{FF2B5EF4-FFF2-40B4-BE49-F238E27FC236}">
                <a16:creationId xmlns:a16="http://schemas.microsoft.com/office/drawing/2014/main" id="{66C94927-44A1-4E48-9FE1-0316F2672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2048" y="4336419"/>
            <a:ext cx="1543425" cy="1543425"/>
          </a:xfrm>
          <a:prstGeom prst="rect">
            <a:avLst/>
          </a:prstGeom>
        </p:spPr>
      </p:pic>
      <p:sp>
        <p:nvSpPr>
          <p:cNvPr id="21" name="하트 20">
            <a:extLst>
              <a:ext uri="{FF2B5EF4-FFF2-40B4-BE49-F238E27FC236}">
                <a16:creationId xmlns:a16="http://schemas.microsoft.com/office/drawing/2014/main" id="{438C9A02-C822-45BF-87C6-E3070F02E1B7}"/>
              </a:ext>
            </a:extLst>
          </p:cNvPr>
          <p:cNvSpPr/>
          <p:nvPr/>
        </p:nvSpPr>
        <p:spPr>
          <a:xfrm>
            <a:off x="1805689" y="4546338"/>
            <a:ext cx="554396" cy="564064"/>
          </a:xfrm>
          <a:prstGeom prst="hear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EAFB86-558B-4821-BBE4-1D3C2C572E6E}"/>
              </a:ext>
            </a:extLst>
          </p:cNvPr>
          <p:cNvSpPr txBox="1"/>
          <p:nvPr/>
        </p:nvSpPr>
        <p:spPr>
          <a:xfrm>
            <a:off x="1803904" y="4621753"/>
            <a:ext cx="612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100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BAB1EDBA-7CF3-45DC-9CB6-9379A68469B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6250" y1="34762" x2="36250" y2="51905"/>
                        <a14:foregroundMark x1="40583" y1="48889" x2="41833" y2="60159"/>
                        <a14:foregroundMark x1="40917" y1="40000" x2="58333" y2="49524"/>
                        <a14:foregroundMark x1="40917" y1="36508" x2="60500" y2="31111"/>
                        <a14:foregroundMark x1="42417" y1="32857" x2="52417" y2="31746"/>
                        <a14:foregroundMark x1="39917" y1="62540" x2="47750" y2="67937"/>
                        <a14:foregroundMark x1="51750" y1="65556" x2="60167" y2="51905"/>
                        <a14:foregroundMark x1="55500" y1="73810" x2="63167" y2="44603"/>
                        <a14:foregroundMark x1="63167" y1="44603" x2="63583" y2="3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42" y="2455158"/>
            <a:ext cx="3030094" cy="1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405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D48BCD-E6F6-4FE0-B1D0-8FB6EBB289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37" y="3342263"/>
            <a:ext cx="4241433" cy="238580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898F6C-0FAF-4816-A3F8-8A633034DB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606" y="3101759"/>
            <a:ext cx="2154415" cy="65448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FE234A4-F84B-4F95-A59F-D148F1912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6227" y="4659972"/>
            <a:ext cx="247650" cy="31432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94D5B09F-C1A1-44C5-9A33-92FD4D244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869" y="4662926"/>
            <a:ext cx="247650" cy="31432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8B8396CA-A5A3-4AC9-95F4-2E69D2BB3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189" y="4552410"/>
            <a:ext cx="247650" cy="31432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3DDAD10-06D7-4EDF-9D2B-6214B6764EEB}"/>
              </a:ext>
            </a:extLst>
          </p:cNvPr>
          <p:cNvGrpSpPr/>
          <p:nvPr/>
        </p:nvGrpSpPr>
        <p:grpSpPr>
          <a:xfrm>
            <a:off x="603250" y="2640852"/>
            <a:ext cx="2021138" cy="512449"/>
            <a:chOff x="682373" y="1572055"/>
            <a:chExt cx="2224489" cy="839018"/>
          </a:xfrm>
        </p:grpSpPr>
        <p:sp>
          <p:nvSpPr>
            <p:cNvPr id="26" name="설명선: 굽은 선(테두리 및 강조선) 25">
              <a:extLst>
                <a:ext uri="{FF2B5EF4-FFF2-40B4-BE49-F238E27FC236}">
                  <a16:creationId xmlns:a16="http://schemas.microsoft.com/office/drawing/2014/main" id="{A2F0A451-A9D4-43E8-82F6-DA22EDED8CC8}"/>
                </a:ext>
              </a:extLst>
            </p:cNvPr>
            <p:cNvSpPr/>
            <p:nvPr/>
          </p:nvSpPr>
          <p:spPr>
            <a:xfrm rot="5400000">
              <a:off x="1357645" y="1181620"/>
              <a:ext cx="839018" cy="1619888"/>
            </a:xfrm>
            <a:prstGeom prst="accentBorderCallout2">
              <a:avLst>
                <a:gd name="adj1" fmla="val 94305"/>
                <a:gd name="adj2" fmla="val 111015"/>
                <a:gd name="adj3" fmla="val 94861"/>
                <a:gd name="adj4" fmla="val 163257"/>
                <a:gd name="adj5" fmla="val 89082"/>
                <a:gd name="adj6" fmla="val 164254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2FE65A4-E9D0-480C-B0E5-A5D87D79F59B}"/>
                </a:ext>
              </a:extLst>
            </p:cNvPr>
            <p:cNvSpPr txBox="1"/>
            <p:nvPr/>
          </p:nvSpPr>
          <p:spPr>
            <a:xfrm>
              <a:off x="682373" y="1670793"/>
              <a:ext cx="22244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 err="1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심장박동수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66CF6C-6724-47C6-9C55-B5510A37A9B3}"/>
              </a:ext>
            </a:extLst>
          </p:cNvPr>
          <p:cNvGrpSpPr/>
          <p:nvPr/>
        </p:nvGrpSpPr>
        <p:grpSpPr>
          <a:xfrm>
            <a:off x="5248741" y="3898387"/>
            <a:ext cx="1502983" cy="528131"/>
            <a:chOff x="5236762" y="3831207"/>
            <a:chExt cx="2224489" cy="756751"/>
          </a:xfrm>
        </p:grpSpPr>
        <p:sp>
          <p:nvSpPr>
            <p:cNvPr id="61" name="설명선: 굽은 선(테두리 및 강조선) 60">
              <a:extLst>
                <a:ext uri="{FF2B5EF4-FFF2-40B4-BE49-F238E27FC236}">
                  <a16:creationId xmlns:a16="http://schemas.microsoft.com/office/drawing/2014/main" id="{3D76B857-E21E-4EA2-B8D2-4E9D756757C4}"/>
                </a:ext>
              </a:extLst>
            </p:cNvPr>
            <p:cNvSpPr/>
            <p:nvPr/>
          </p:nvSpPr>
          <p:spPr>
            <a:xfrm rot="5400000">
              <a:off x="5970632" y="3329494"/>
              <a:ext cx="756751" cy="1760178"/>
            </a:xfrm>
            <a:prstGeom prst="accentBorderCallout2">
              <a:avLst>
                <a:gd name="adj1" fmla="val 24516"/>
                <a:gd name="adj2" fmla="val -12854"/>
                <a:gd name="adj3" fmla="val 25776"/>
                <a:gd name="adj4" fmla="val -43510"/>
                <a:gd name="adj5" fmla="val 59134"/>
                <a:gd name="adj6" fmla="val -43643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EA91045-2BFB-4417-A90A-496FE45ED2A6}"/>
                </a:ext>
              </a:extLst>
            </p:cNvPr>
            <p:cNvSpPr txBox="1"/>
            <p:nvPr/>
          </p:nvSpPr>
          <p:spPr>
            <a:xfrm>
              <a:off x="5236762" y="3908938"/>
              <a:ext cx="2224489" cy="462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인벤토리</a:t>
              </a:r>
              <a:endParaRPr lang="en-US" altLang="ko-KR" sz="20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B3FEB36-43E4-4F3F-8A1B-72FAD04389A5}"/>
              </a:ext>
            </a:extLst>
          </p:cNvPr>
          <p:cNvGrpSpPr/>
          <p:nvPr/>
        </p:nvGrpSpPr>
        <p:grpSpPr>
          <a:xfrm>
            <a:off x="35563" y="5182703"/>
            <a:ext cx="2224489" cy="797149"/>
            <a:chOff x="0" y="5210757"/>
            <a:chExt cx="2224489" cy="797149"/>
          </a:xfrm>
        </p:grpSpPr>
        <p:sp>
          <p:nvSpPr>
            <p:cNvPr id="72" name="설명선: 굽은 선(테두리 및 강조선) 71">
              <a:extLst>
                <a:ext uri="{FF2B5EF4-FFF2-40B4-BE49-F238E27FC236}">
                  <a16:creationId xmlns:a16="http://schemas.microsoft.com/office/drawing/2014/main" id="{0676BC1E-747D-4DD2-B49A-03B0E5A07ED6}"/>
                </a:ext>
              </a:extLst>
            </p:cNvPr>
            <p:cNvSpPr/>
            <p:nvPr/>
          </p:nvSpPr>
          <p:spPr>
            <a:xfrm rot="5400000">
              <a:off x="711462" y="4729243"/>
              <a:ext cx="797149" cy="1760178"/>
            </a:xfrm>
            <a:prstGeom prst="accentBorderCallout2">
              <a:avLst>
                <a:gd name="adj1" fmla="val 60326"/>
                <a:gd name="adj2" fmla="val -8550"/>
                <a:gd name="adj3" fmla="val 56542"/>
                <a:gd name="adj4" fmla="val -37168"/>
                <a:gd name="adj5" fmla="val 1647"/>
                <a:gd name="adj6" fmla="val -40736"/>
              </a:avLst>
            </a:prstGeom>
            <a:solidFill>
              <a:schemeClr val="bg2">
                <a:lumMod val="50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1DBFF9-ACC0-4290-832B-1B5297B6664D}"/>
                </a:ext>
              </a:extLst>
            </p:cNvPr>
            <p:cNvSpPr txBox="1"/>
            <p:nvPr/>
          </p:nvSpPr>
          <p:spPr>
            <a:xfrm>
              <a:off x="0" y="5358795"/>
              <a:ext cx="222448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상호작용 가능한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>
                      <a:lumMod val="85000"/>
                    </a:schemeClr>
                  </a:solidFill>
                  <a:latin typeface="a영고딕L" panose="02020600000000000000" pitchFamily="18" charset="-127"/>
                  <a:ea typeface="a영고딕L" panose="02020600000000000000" pitchFamily="18" charset="-127"/>
                </a:rPr>
                <a:t>오브젝트 표시</a:t>
              </a:r>
              <a:endParaRPr lang="en-US" altLang="ko-KR" sz="1400" dirty="0">
                <a:solidFill>
                  <a:schemeClr val="bg1">
                    <a:lumMod val="8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71E4AA61-544F-422B-A6A3-71F2C0D3E626}"/>
              </a:ext>
            </a:extLst>
          </p:cNvPr>
          <p:cNvSpPr txBox="1"/>
          <p:nvPr/>
        </p:nvSpPr>
        <p:spPr>
          <a:xfrm>
            <a:off x="2430427" y="827684"/>
            <a:ext cx="875084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적을 피하고 </a:t>
            </a:r>
            <a:r>
              <a:rPr lang="ko-KR" altLang="en-US" sz="3600" b="1" dirty="0">
                <a:solidFill>
                  <a:schemeClr val="bg1"/>
                </a:solidFill>
                <a:highlight>
                  <a:srgbClr val="000000"/>
                </a:highlight>
                <a:latin typeface="a영고딕L" panose="02020600000000000000" pitchFamily="18" charset="-127"/>
                <a:ea typeface="a영고딕L" panose="02020600000000000000" pitchFamily="18" charset="-127"/>
              </a:rPr>
              <a:t>탈출</a:t>
            </a:r>
            <a:r>
              <a:rPr lang="ko-KR" altLang="en-US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해라</a:t>
            </a:r>
            <a:r>
              <a:rPr lang="en-US" altLang="ko-KR" sz="3600" b="1" dirty="0">
                <a:latin typeface="a영고딕L" panose="02020600000000000000" pitchFamily="18" charset="-127"/>
                <a:ea typeface="a영고딕L" panose="02020600000000000000" pitchFamily="18" charset="-127"/>
              </a:rPr>
              <a:t>!</a:t>
            </a: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시각과 청각에 반응하는 적을 피하고</a:t>
            </a:r>
            <a:endParaRPr lang="en-US" altLang="ko-KR" sz="28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상호작용이 가능한 오브젝트를 사용하여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탈출해야 한다</a:t>
            </a:r>
            <a:r>
              <a:rPr lang="en-US" altLang="ko-KR" sz="2800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0CF988-63D1-4E81-BCF4-2577335FFDDF}"/>
              </a:ext>
            </a:extLst>
          </p:cNvPr>
          <p:cNvSpPr txBox="1"/>
          <p:nvPr/>
        </p:nvSpPr>
        <p:spPr>
          <a:xfrm>
            <a:off x="7139327" y="2871270"/>
            <a:ext cx="5092873" cy="2808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장르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</a:t>
            </a: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 퍼즐 어드벤처 게임</a:t>
            </a:r>
            <a:endParaRPr lang="en-US" altLang="ko-KR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플랫폼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PC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개발환경 </a:t>
            </a: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:  Visual Studio 2017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Unity 3D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3D Max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영고딕L" panose="02020600000000000000" pitchFamily="18" charset="-127"/>
                <a:ea typeface="a영고딕L" panose="02020600000000000000" pitchFamily="18" charset="-127"/>
              </a:rPr>
              <a:t>	    Adobe Photoshop CSS</a:t>
            </a:r>
            <a:endParaRPr lang="ko-KR" altLang="en-US" sz="20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4" name="왼쪽 대괄호 33">
            <a:extLst>
              <a:ext uri="{FF2B5EF4-FFF2-40B4-BE49-F238E27FC236}">
                <a16:creationId xmlns:a16="http://schemas.microsoft.com/office/drawing/2014/main" id="{371C1124-88B7-44FE-BCD3-C8B9F2DD4741}"/>
              </a:ext>
            </a:extLst>
          </p:cNvPr>
          <p:cNvSpPr/>
          <p:nvPr/>
        </p:nvSpPr>
        <p:spPr>
          <a:xfrm flipH="1">
            <a:off x="11465970" y="2945535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5" name="왼쪽 대괄호 34">
            <a:extLst>
              <a:ext uri="{FF2B5EF4-FFF2-40B4-BE49-F238E27FC236}">
                <a16:creationId xmlns:a16="http://schemas.microsoft.com/office/drawing/2014/main" id="{E93D45DC-BC25-4749-ABDE-26343E673DEE}"/>
              </a:ext>
            </a:extLst>
          </p:cNvPr>
          <p:cNvSpPr/>
          <p:nvPr/>
        </p:nvSpPr>
        <p:spPr>
          <a:xfrm rot="10800000" flipH="1">
            <a:off x="6805852" y="2897077"/>
            <a:ext cx="245559" cy="2756847"/>
          </a:xfrm>
          <a:prstGeom prst="leftBracket">
            <a:avLst/>
          </a:prstGeom>
          <a:ln w="104775" cap="sq">
            <a:solidFill>
              <a:schemeClr val="bg2">
                <a:lumMod val="25000"/>
                <a:alpha val="42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00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722376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BCDE4132-CC0A-4DE4-993A-4CBE3801D282}"/>
              </a:ext>
            </a:extLst>
          </p:cNvPr>
          <p:cNvGrpSpPr/>
          <p:nvPr/>
        </p:nvGrpSpPr>
        <p:grpSpPr>
          <a:xfrm>
            <a:off x="854216" y="1355355"/>
            <a:ext cx="10879763" cy="4650530"/>
            <a:chOff x="854216" y="1355355"/>
            <a:chExt cx="10879763" cy="46505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1A9E519-4F31-44EF-879C-8B704591AD39}"/>
                </a:ext>
              </a:extLst>
            </p:cNvPr>
            <p:cNvGrpSpPr/>
            <p:nvPr/>
          </p:nvGrpSpPr>
          <p:grpSpPr>
            <a:xfrm>
              <a:off x="854216" y="1355355"/>
              <a:ext cx="4642964" cy="4650530"/>
              <a:chOff x="2003917" y="1990623"/>
              <a:chExt cx="3624756" cy="37507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880E25AF-2348-466B-A706-B97590745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146191" y="1990623"/>
                <a:ext cx="3340209" cy="3340209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61178C2-4612-4395-BA03-14099524881D}"/>
                  </a:ext>
                </a:extLst>
              </p:cNvPr>
              <p:cNvSpPr txBox="1"/>
              <p:nvPr/>
            </p:nvSpPr>
            <p:spPr>
              <a:xfrm>
                <a:off x="2003917" y="5372074"/>
                <a:ext cx="36247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시청하는 컨텐츠 순위</a:t>
                </a: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C25072C-5F8E-4824-A70A-4D62FBC5727D}"/>
                </a:ext>
              </a:extLst>
            </p:cNvPr>
            <p:cNvGrpSpPr/>
            <p:nvPr/>
          </p:nvGrpSpPr>
          <p:grpSpPr>
            <a:xfrm>
              <a:off x="5392405" y="1355355"/>
              <a:ext cx="6341574" cy="4599394"/>
              <a:chOff x="6092797" y="2037946"/>
              <a:chExt cx="4950858" cy="370954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7A809241-CAF4-4242-BBA4-52C4AA66A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2797" y="2037946"/>
                <a:ext cx="4950858" cy="3340208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016BE1B-6389-4E55-AA93-BEFFA0EAA721}"/>
                  </a:ext>
                </a:extLst>
              </p:cNvPr>
              <p:cNvSpPr txBox="1"/>
              <p:nvPr/>
            </p:nvSpPr>
            <p:spPr>
              <a:xfrm>
                <a:off x="7114962" y="5378154"/>
                <a:ext cx="31741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a영고딕L" panose="02020600000000000000" pitchFamily="18" charset="-127"/>
                    <a:ea typeface="a영고딕L" panose="02020600000000000000" pitchFamily="18" charset="-127"/>
                  </a:rPr>
                  <a:t>플랫폼 분기별 시청자수</a:t>
                </a: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40F6E35-8D99-424B-953C-DC32ACC7CA9D}"/>
              </a:ext>
            </a:extLst>
          </p:cNvPr>
          <p:cNvGrpSpPr/>
          <p:nvPr/>
        </p:nvGrpSpPr>
        <p:grpSpPr>
          <a:xfrm>
            <a:off x="2291153" y="731516"/>
            <a:ext cx="7705669" cy="5155133"/>
            <a:chOff x="2243165" y="721595"/>
            <a:chExt cx="7705669" cy="515513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3AB4103-0FC9-49B0-988C-D8B8EE81F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65" y="721595"/>
              <a:ext cx="7705669" cy="450053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384E79-B174-40D7-AD4A-281429E6C971}"/>
                </a:ext>
              </a:extLst>
            </p:cNvPr>
            <p:cNvSpPr txBox="1"/>
            <p:nvPr/>
          </p:nvSpPr>
          <p:spPr>
            <a:xfrm>
              <a:off x="3074482" y="5507396"/>
              <a:ext cx="64711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온라인 실시간 방송시간 규모예측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자료원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: </a:t>
              </a:r>
              <a:r>
                <a:rPr lang="ko-KR" altLang="en-US" dirty="0" err="1">
                  <a:latin typeface="a영고딕L" panose="02020600000000000000" pitchFamily="18" charset="-127"/>
                  <a:ea typeface="a영고딕L" panose="02020600000000000000" pitchFamily="18" charset="-127"/>
                </a:rPr>
                <a:t>전첨망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(</a:t>
              </a:r>
              <a:r>
                <a:rPr lang="ko-KR" altLang="en-US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前瞻网</a:t>
              </a:r>
              <a:r>
                <a:rPr lang="en-US" altLang="ko-KR" dirty="0">
                  <a:latin typeface="a영고딕L" panose="02020600000000000000" pitchFamily="18" charset="-127"/>
                  <a:ea typeface="a영고딕L" panose="02020600000000000000" pitchFamily="18" charset="-127"/>
                </a:rPr>
                <a:t>))</a:t>
              </a:r>
              <a:endPara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52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266795" y="555721"/>
            <a:ext cx="4453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공포게임의 방송적합성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6DBDE0-825C-414D-A000-50828A0218CA}"/>
              </a:ext>
            </a:extLst>
          </p:cNvPr>
          <p:cNvGrpSpPr/>
          <p:nvPr/>
        </p:nvGrpSpPr>
        <p:grpSpPr>
          <a:xfrm>
            <a:off x="990150" y="1672742"/>
            <a:ext cx="6565370" cy="4833094"/>
            <a:chOff x="1321587" y="1744883"/>
            <a:chExt cx="6565370" cy="4833094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B95C6BD4-9801-4ADE-B2E2-F421743F37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587" y="1744883"/>
              <a:ext cx="6217448" cy="4833094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D35F86B-2376-4356-A83A-3FBA2A540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862" y="1821729"/>
              <a:ext cx="5891752" cy="321454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FC4AA7-E190-475B-BE50-AD1CE52714E0}"/>
                </a:ext>
              </a:extLst>
            </p:cNvPr>
            <p:cNvSpPr txBox="1"/>
            <p:nvPr/>
          </p:nvSpPr>
          <p:spPr>
            <a:xfrm>
              <a:off x="2738623" y="3827679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쁘에에에에엑</a:t>
              </a:r>
              <a:endParaRPr lang="ko-KR" altLang="en-US" sz="1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312C49-3DDE-42CE-A91F-D5584B32D729}"/>
                </a:ext>
              </a:extLst>
            </p:cNvPr>
            <p:cNvSpPr txBox="1"/>
            <p:nvPr/>
          </p:nvSpPr>
          <p:spPr>
            <a:xfrm>
              <a:off x="6180842" y="3298194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**</a:t>
              </a:r>
              <a:r>
                <a:rPr lang="ko-KR" altLang="en-US" sz="1100" dirty="0" err="1"/>
                <a:t>개웃기네ㅋㅋ</a:t>
              </a:r>
              <a:endParaRPr lang="ko-KR" altLang="en-US" sz="1100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E4CA46B-F92C-45E7-A9CB-8C6F4089E1AB}"/>
                </a:ext>
              </a:extLst>
            </p:cNvPr>
            <p:cNvSpPr txBox="1"/>
            <p:nvPr/>
          </p:nvSpPr>
          <p:spPr>
            <a:xfrm>
              <a:off x="5454977" y="3750680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ㅋㅋㅋㅋㅋㅋㅋ</a:t>
              </a:r>
              <a:endParaRPr lang="ko-KR" altLang="en-US" sz="1100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94972A4-E4EC-4213-988F-A0692F882DFC}"/>
                </a:ext>
              </a:extLst>
            </p:cNvPr>
            <p:cNvSpPr txBox="1"/>
            <p:nvPr/>
          </p:nvSpPr>
          <p:spPr>
            <a:xfrm>
              <a:off x="1655975" y="3524437"/>
              <a:ext cx="170611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/>
                <a:t>유튜브각</a:t>
              </a:r>
              <a:r>
                <a:rPr lang="en-US" altLang="ko-KR" sz="1100" dirty="0"/>
                <a:t>^</a:t>
              </a:r>
              <a:r>
                <a:rPr lang="ko-KR" altLang="en-US" sz="1100" dirty="0"/>
                <a:t>오</a:t>
              </a:r>
              <a:r>
                <a:rPr lang="en-US" altLang="ko-KR" sz="1100" dirty="0"/>
                <a:t>^</a:t>
              </a:r>
              <a:endParaRPr lang="ko-KR" altLang="en-US" sz="1100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0EF7815D-29C3-4A6F-9C1E-D0EA1DF73249}"/>
              </a:ext>
            </a:extLst>
          </p:cNvPr>
          <p:cNvSpPr txBox="1"/>
          <p:nvPr/>
        </p:nvSpPr>
        <p:spPr>
          <a:xfrm>
            <a:off x="7395821" y="1727387"/>
            <a:ext cx="4459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1.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긴장감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방송의 몰입도 상승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A0EBE0-782A-4486-B400-7A936DE86420}"/>
              </a:ext>
            </a:extLst>
          </p:cNvPr>
          <p:cNvSpPr txBox="1"/>
          <p:nvPr/>
        </p:nvSpPr>
        <p:spPr>
          <a:xfrm>
            <a:off x="7383953" y="2550229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2. </a:t>
            </a:r>
            <a:r>
              <a:rPr lang="ko-KR" altLang="en-US" sz="1600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스트리머의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반응 극대화 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보는 재미 향상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+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심박수 시각화</a:t>
            </a:r>
            <a:endParaRPr lang="ko-KR" altLang="en-US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1C2C783-6EC7-4412-AA40-B098196CD859}"/>
              </a:ext>
            </a:extLst>
          </p:cNvPr>
          <p:cNvSpPr txBox="1"/>
          <p:nvPr/>
        </p:nvSpPr>
        <p:spPr>
          <a:xfrm>
            <a:off x="7395821" y="3512653"/>
            <a:ext cx="44598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3.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공포게임을 플레이하지 못하는 사람의 </a:t>
            </a:r>
            <a:endParaRPr lang="en-US" altLang="ko-KR" sz="16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   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대리만족</a:t>
            </a:r>
            <a:r>
              <a:rPr lang="en-US" altLang="ko-KR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. </a:t>
            </a:r>
            <a:r>
              <a:rPr lang="ko-KR" altLang="en-US" sz="1600" dirty="0">
                <a:latin typeface="a영고딕L" panose="02020600000000000000" pitchFamily="18" charset="-127"/>
                <a:ea typeface="a영고딕L" panose="02020600000000000000" pitchFamily="18" charset="-127"/>
              </a:rPr>
              <a:t>비고객의 합류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00485-CF33-450B-A2B7-74CAF2F17621}"/>
              </a:ext>
            </a:extLst>
          </p:cNvPr>
          <p:cNvSpPr txBox="1"/>
          <p:nvPr/>
        </p:nvSpPr>
        <p:spPr>
          <a:xfrm>
            <a:off x="7395820" y="4425710"/>
            <a:ext cx="477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+ </a:t>
            </a:r>
            <a:r>
              <a:rPr lang="ko-KR" altLang="en-US" dirty="0" err="1"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투표기능을 연동해서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게임에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  시청자가 개입할 수 있도록 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738150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7C3A41FF-2A7F-4340-BD31-149AF6FFB27E}"/>
              </a:ext>
            </a:extLst>
          </p:cNvPr>
          <p:cNvSpPr txBox="1"/>
          <p:nvPr/>
        </p:nvSpPr>
        <p:spPr>
          <a:xfrm>
            <a:off x="6199615" y="1114776"/>
            <a:ext cx="2842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인터넷 방송</a:t>
            </a:r>
            <a:endParaRPr lang="en-US" altLang="ko-KR" sz="28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시장 확대</a:t>
            </a:r>
          </a:p>
        </p:txBody>
      </p:sp>
      <p:sp>
        <p:nvSpPr>
          <p:cNvPr id="34" name="더하기 기호 33">
            <a:extLst>
              <a:ext uri="{FF2B5EF4-FFF2-40B4-BE49-F238E27FC236}">
                <a16:creationId xmlns:a16="http://schemas.microsoft.com/office/drawing/2014/main" id="{5DE9D643-F2DF-40C5-A9A8-C42CE07B4F61}"/>
              </a:ext>
            </a:extLst>
          </p:cNvPr>
          <p:cNvSpPr/>
          <p:nvPr/>
        </p:nvSpPr>
        <p:spPr>
          <a:xfrm>
            <a:off x="5387719" y="2593826"/>
            <a:ext cx="1300899" cy="1329179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A16602-242E-41D5-A711-128055C59117}"/>
              </a:ext>
            </a:extLst>
          </p:cNvPr>
          <p:cNvSpPr txBox="1"/>
          <p:nvPr/>
        </p:nvSpPr>
        <p:spPr>
          <a:xfrm>
            <a:off x="577049" y="4206597"/>
            <a:ext cx="3175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트위치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앱을 통한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시청자와의 상호작용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71521C-607D-4F1C-AEC0-A8C08B0FC0EA}"/>
              </a:ext>
            </a:extLst>
          </p:cNvPr>
          <p:cNvSpPr txBox="1"/>
          <p:nvPr/>
        </p:nvSpPr>
        <p:spPr>
          <a:xfrm>
            <a:off x="7395034" y="4447948"/>
            <a:ext cx="3904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플레이어의 심박수 </a:t>
            </a:r>
            <a:endParaRPr lang="en-US" altLang="ko-KR" sz="2000" dirty="0">
              <a:solidFill>
                <a:schemeClr val="bg1"/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반영을</a:t>
            </a:r>
            <a:r>
              <a:rPr lang="en-US" altLang="ko-KR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통한 몰입도 증가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86FB2C4-A374-43F8-BEFB-8AE24E9394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750" y1="40952" x2="45417" y2="56667"/>
                        <a14:foregroundMark x1="40000" y1="42381" x2="40417" y2="54921"/>
                        <a14:foregroundMark x1="40000" y1="40952" x2="51667" y2="31429"/>
                        <a14:foregroundMark x1="51667" y1="31429" x2="53167" y2="30952"/>
                        <a14:foregroundMark x1="58000" y1="30952" x2="60667" y2="54444"/>
                        <a14:foregroundMark x1="60667" y1="54444" x2="59833" y2="58730"/>
                        <a14:foregroundMark x1="45917" y1="66984" x2="55500" y2="63968"/>
                        <a14:foregroundMark x1="40250" y1="63968" x2="46583" y2="70952"/>
                        <a14:foregroundMark x1="40417" y1="39683" x2="49083" y2="30635"/>
                        <a14:foregroundMark x1="57500" y1="30952" x2="60750" y2="40159"/>
                        <a14:foregroundMark x1="54333" y1="46667" x2="55000" y2="51905"/>
                        <a14:foregroundMark x1="48417" y1="44921" x2="48667" y2="4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906" y="3429000"/>
            <a:ext cx="3881709" cy="2037897"/>
          </a:xfrm>
          <a:prstGeom prst="rect">
            <a:avLst/>
          </a:prstGeom>
        </p:spPr>
      </p:pic>
      <p:pic>
        <p:nvPicPr>
          <p:cNvPr id="43" name="그래픽 42" descr="심장 박동">
            <a:extLst>
              <a:ext uri="{FF2B5EF4-FFF2-40B4-BE49-F238E27FC236}">
                <a16:creationId xmlns:a16="http://schemas.microsoft.com/office/drawing/2014/main" id="{F4E84FCF-D899-4113-9DF2-E76B2D7C9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7548" y="3429000"/>
            <a:ext cx="1726834" cy="1726834"/>
          </a:xfrm>
          <a:prstGeom prst="rect">
            <a:avLst/>
          </a:prstGeom>
        </p:spPr>
      </p:pic>
      <p:pic>
        <p:nvPicPr>
          <p:cNvPr id="3" name="그래픽 2" descr="상향 추세">
            <a:extLst>
              <a:ext uri="{FF2B5EF4-FFF2-40B4-BE49-F238E27FC236}">
                <a16:creationId xmlns:a16="http://schemas.microsoft.com/office/drawing/2014/main" id="{FEEEE5C4-FD51-4D1E-AAA7-542EE6540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68010" y="523129"/>
            <a:ext cx="1928620" cy="1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0610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82875" y="2722832"/>
            <a:ext cx="7144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rgbClr val="9A0000">
                      <a:alpha val="25000"/>
                    </a:srgbClr>
                  </a:solidFill>
                </a:ln>
                <a:solidFill>
                  <a:srgbClr val="9A0000"/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방송에 적합한 게임의 개발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7286" y="3506204"/>
            <a:ext cx="109760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게임을 즐기는 방식이 다양해짐에 따라 개인 게임방송들을 통해서  </a:t>
            </a:r>
            <a:endParaRPr lang="en-US" altLang="ko-KR" sz="240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기존 비고객들이 방송을 시청하게 됨으로써 시장 내에 새로운 고객층이 형성되었다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그들을 위해 보는 재미요소를 포함한 게임을 만드는 것이 연구목적이다</a:t>
            </a:r>
            <a:r>
              <a:rPr lang="en-US" altLang="ko-KR" sz="240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27780" y="555721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연구목적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2035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D782437-9B69-4776-BEBA-8622AD0B76BB}"/>
              </a:ext>
            </a:extLst>
          </p:cNvPr>
          <p:cNvSpPr txBox="1"/>
          <p:nvPr/>
        </p:nvSpPr>
        <p:spPr>
          <a:xfrm>
            <a:off x="9329859" y="555721"/>
            <a:ext cx="2390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spc="-150" dirty="0">
                <a:ln>
                  <a:solidFill>
                    <a:schemeClr val="tx1">
                      <a:lumMod val="75000"/>
                      <a:lumOff val="25000"/>
                      <a:alpha val="2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영고딕L" panose="02020600000000000000" pitchFamily="18" charset="-127"/>
                <a:ea typeface="a영고딕L" panose="02020600000000000000" pitchFamily="18" charset="-127"/>
              </a:rPr>
              <a:t>기술적 요소</a:t>
            </a:r>
            <a:endParaRPr lang="ko-KR" altLang="en-US" sz="3200" spc="-150" dirty="0">
              <a:ln>
                <a:solidFill>
                  <a:schemeClr val="tx1">
                    <a:lumMod val="75000"/>
                    <a:lumOff val="25000"/>
                    <a:alpha val="2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a영고딕L" panose="02020600000000000000" pitchFamily="18" charset="-127"/>
              <a:ea typeface="a영고딕L" panose="02020600000000000000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013222B-2CE0-421F-AC1C-37FB20811C5F}"/>
              </a:ext>
            </a:extLst>
          </p:cNvPr>
          <p:cNvCxnSpPr/>
          <p:nvPr/>
        </p:nvCxnSpPr>
        <p:spPr>
          <a:xfrm>
            <a:off x="11855249" y="396029"/>
            <a:ext cx="0" cy="646619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B38206-FAE5-43F6-9605-4E7D6AAD4FF3}"/>
              </a:ext>
            </a:extLst>
          </p:cNvPr>
          <p:cNvCxnSpPr/>
          <p:nvPr/>
        </p:nvCxnSpPr>
        <p:spPr>
          <a:xfrm>
            <a:off x="11318716" y="528351"/>
            <a:ext cx="684000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A9141B3-8DDE-4C17-91AF-D0246D86BA63}"/>
              </a:ext>
            </a:extLst>
          </p:cNvPr>
          <p:cNvCxnSpPr/>
          <p:nvPr/>
        </p:nvCxnSpPr>
        <p:spPr>
          <a:xfrm>
            <a:off x="6822426" y="1215304"/>
            <a:ext cx="3028745" cy="0"/>
          </a:xfrm>
          <a:prstGeom prst="line">
            <a:avLst/>
          </a:prstGeom>
          <a:ln w="1270">
            <a:solidFill>
              <a:schemeClr val="tx1">
                <a:lumMod val="75000"/>
                <a:lumOff val="2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2C6169-51A4-4C6F-9DC0-BBA61AA47407}"/>
              </a:ext>
            </a:extLst>
          </p:cNvPr>
          <p:cNvSpPr txBox="1"/>
          <p:nvPr/>
        </p:nvSpPr>
        <p:spPr>
          <a:xfrm>
            <a:off x="5684384" y="2390117"/>
            <a:ext cx="623832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각 방과 통로를 인스턴스화하여 랜덤 배치 </a:t>
            </a:r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-&gt; 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이진공간분할법</a:t>
            </a:r>
            <a:r>
              <a:rPr lang="en-US" altLang="ko-KR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(BSP)</a:t>
            </a:r>
            <a:r>
              <a:rPr lang="ko-KR" altLang="en-US" sz="2400" dirty="0">
                <a:latin typeface="a영고딕L" panose="02020600000000000000" pitchFamily="18" charset="-127"/>
                <a:ea typeface="a영고딕L" panose="02020600000000000000" pitchFamily="18" charset="-127"/>
              </a:rPr>
              <a:t>사용</a:t>
            </a:r>
            <a:endParaRPr lang="en-US" altLang="ko-KR" sz="2400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시작 위치와 오브젝트 위치도 랜덤의 위치에 생성 됨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재귀적으로 공간을 반으로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n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번 나누어 작은 공간으로 만들고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,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나누어진 부분공간 안에 다양한 크기의 방을 만듭니다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.</a:t>
            </a:r>
          </a:p>
          <a:p>
            <a:endParaRPr lang="en-US" altLang="ko-KR" dirty="0">
              <a:latin typeface="a영고딕L" panose="02020600000000000000" pitchFamily="18" charset="-127"/>
              <a:ea typeface="a영고딕L" panose="02020600000000000000" pitchFamily="18" charset="-127"/>
            </a:endParaRPr>
          </a:p>
          <a:p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이후 작은 공간에서부터  다시 위로 올라가면서 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(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병합하면서</a:t>
            </a:r>
            <a:r>
              <a:rPr lang="en-US" altLang="ko-KR" dirty="0">
                <a:latin typeface="a영고딕L" panose="02020600000000000000" pitchFamily="18" charset="-127"/>
                <a:ea typeface="a영고딕L" panose="02020600000000000000" pitchFamily="18" charset="-127"/>
              </a:rPr>
              <a:t>) </a:t>
            </a:r>
            <a:r>
              <a:rPr lang="ko-KR" altLang="en-US" dirty="0">
                <a:latin typeface="a영고딕L" panose="02020600000000000000" pitchFamily="18" charset="-127"/>
                <a:ea typeface="a영고딕L" panose="02020600000000000000" pitchFamily="18" charset="-127"/>
              </a:rPr>
              <a:t>통로를 잇는 방법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056475B-0C24-4EFC-AF97-F770087AE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740" y="197463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00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600</Words>
  <Application>Microsoft Office PowerPoint</Application>
  <PresentationFormat>와이드스크린</PresentationFormat>
  <Paragraphs>146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a영고딕M</vt:lpstr>
      <vt:lpstr>a영고딕L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honghee choi</dc:creator>
  <cp:lastModifiedBy>DOHYUN YEO</cp:lastModifiedBy>
  <cp:revision>115</cp:revision>
  <dcterms:created xsi:type="dcterms:W3CDTF">2017-11-23T05:17:34Z</dcterms:created>
  <dcterms:modified xsi:type="dcterms:W3CDTF">2018-12-17T07:32:00Z</dcterms:modified>
</cp:coreProperties>
</file>